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3" r:id="rId6"/>
    <p:sldId id="264" r:id="rId7"/>
    <p:sldId id="260" r:id="rId8"/>
    <p:sldId id="265" r:id="rId9"/>
    <p:sldId id="266" r:id="rId10"/>
    <p:sldId id="267" r:id="rId11"/>
    <p:sldId id="261" r:id="rId12"/>
    <p:sldId id="262" r:id="rId13"/>
  </p:sldIdLst>
  <p:sldSz cx="12192000" cy="6858000"/>
  <p:notesSz cx="6858000" cy="9144000"/>
  <p:defaultText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A81D41-C4AE-4576-A91B-EFEC184E27A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a:extLst>
              <a:ext uri="{FF2B5EF4-FFF2-40B4-BE49-F238E27FC236}">
                <a16:creationId xmlns:a16="http://schemas.microsoft.com/office/drawing/2014/main" id="{29D87428-EB4D-41D0-A21A-C51129D6CF5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a:extLst>
              <a:ext uri="{FF2B5EF4-FFF2-40B4-BE49-F238E27FC236}">
                <a16:creationId xmlns:a16="http://schemas.microsoft.com/office/drawing/2014/main" id="{E4B61C36-057C-45B7-B6F7-A1629A1DC57B}"/>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800B00B8-3766-4D7C-A124-2EC0CE7421E7}"/>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E18825F4-6290-4C77-A7B8-429B1002327C}"/>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880706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98323-E001-437B-A859-1FFDF31E8674}"/>
              </a:ext>
            </a:extLst>
          </p:cNvPr>
          <p:cNvSpPr>
            <a:spLocks noGrp="1"/>
          </p:cNvSpPr>
          <p:nvPr>
            <p:ph type="title"/>
          </p:nvPr>
        </p:nvSpPr>
        <p:spPr/>
        <p:txBody>
          <a:bodyPr/>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95D65ADA-7EAD-4CA6-B094-800EC3D8804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8D6022AE-B638-4CB9-AFCF-246B9E447511}"/>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B41FA914-14A5-4798-B8C0-F592465A5B8C}"/>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D7D0DE7-970C-4BC3-80BB-9DBD31B690CF}"/>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3280320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724437D-D3A1-4FFF-A8D8-49CC00728027}"/>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a:extLst>
              <a:ext uri="{FF2B5EF4-FFF2-40B4-BE49-F238E27FC236}">
                <a16:creationId xmlns:a16="http://schemas.microsoft.com/office/drawing/2014/main" id="{D434E855-F334-40C0-A837-D5D2E6A772E2}"/>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A531B422-9DA1-493F-93F8-4D4E1DEC09D9}"/>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A3D62BB3-BD45-4E9F-A2B4-6D738EB4E69B}"/>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B4268013-28D5-4EBB-B497-56A0209A8A30}"/>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9083219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14D473-66C8-45A4-ABEA-5EC34DEBB2F2}"/>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36D2D374-2E9A-4FA3-85F7-D9802C7D6A8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CDFC1DA3-3C52-42D7-9883-06D4C83F8E56}"/>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AA4CDDFA-3992-4F2D-9B71-A0A34776F4EF}"/>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DBF657F6-B062-4389-9589-268DF85B7CE5}"/>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93630208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F17648-2CD3-4B78-A525-C14F0A9DCA4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a:extLst>
              <a:ext uri="{FF2B5EF4-FFF2-40B4-BE49-F238E27FC236}">
                <a16:creationId xmlns:a16="http://schemas.microsoft.com/office/drawing/2014/main" id="{879CBBCD-AD81-4BC1-A505-380B500460F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448ECC9A-79A3-4C1E-9103-40B7DA8FAF23}"/>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F3CF17F0-7D29-44E0-B9B1-CA182B5ED242}"/>
              </a:ext>
            </a:extLst>
          </p:cNvPr>
          <p:cNvSpPr>
            <a:spLocks noGrp="1"/>
          </p:cNvSpPr>
          <p:nvPr>
            <p:ph type="ftr" sz="quarter" idx="11"/>
          </p:nvPr>
        </p:nvSpPr>
        <p:spPr/>
        <p:txBody>
          <a:bodyPr/>
          <a:lstStyle/>
          <a:p>
            <a:endParaRPr lang="pl-PL"/>
          </a:p>
        </p:txBody>
      </p:sp>
      <p:sp>
        <p:nvSpPr>
          <p:cNvPr id="6" name="Slide Number Placeholder 5">
            <a:extLst>
              <a:ext uri="{FF2B5EF4-FFF2-40B4-BE49-F238E27FC236}">
                <a16:creationId xmlns:a16="http://schemas.microsoft.com/office/drawing/2014/main" id="{2865DDBC-C3C3-4753-8D97-E046C51ABD38}"/>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5124612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663848-18DE-40E1-811D-A95CE380A979}"/>
              </a:ext>
            </a:extLst>
          </p:cNvPr>
          <p:cNvSpPr>
            <a:spLocks noGrp="1"/>
          </p:cNvSpPr>
          <p:nvPr>
            <p:ph type="title"/>
          </p:nvPr>
        </p:nvSpPr>
        <p:spPr/>
        <p:txBody>
          <a:bodyPr/>
          <a:lstStyle/>
          <a:p>
            <a:r>
              <a:rPr lang="en-US"/>
              <a:t>Click to edit Master title style</a:t>
            </a:r>
            <a:endParaRPr lang="pl-PL"/>
          </a:p>
        </p:txBody>
      </p:sp>
      <p:sp>
        <p:nvSpPr>
          <p:cNvPr id="3" name="Content Placeholder 2">
            <a:extLst>
              <a:ext uri="{FF2B5EF4-FFF2-40B4-BE49-F238E27FC236}">
                <a16:creationId xmlns:a16="http://schemas.microsoft.com/office/drawing/2014/main" id="{165093F9-6805-4933-A13B-7D32C2366C78}"/>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a:extLst>
              <a:ext uri="{FF2B5EF4-FFF2-40B4-BE49-F238E27FC236}">
                <a16:creationId xmlns:a16="http://schemas.microsoft.com/office/drawing/2014/main" id="{C6C80745-355E-4B4B-AB11-E859F5E6E99D}"/>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a:extLst>
              <a:ext uri="{FF2B5EF4-FFF2-40B4-BE49-F238E27FC236}">
                <a16:creationId xmlns:a16="http://schemas.microsoft.com/office/drawing/2014/main" id="{90898EE8-4F8C-489D-99A7-139DA5053F15}"/>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D91EEA10-7C15-4FCB-B524-44019EE20BBE}"/>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2ED2AEBA-D219-466C-810A-4421F6DAC475}"/>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460438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87734-AD1D-4E3D-A3A4-43EA84ADED66}"/>
              </a:ext>
            </a:extLst>
          </p:cNvPr>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a:extLst>
              <a:ext uri="{FF2B5EF4-FFF2-40B4-BE49-F238E27FC236}">
                <a16:creationId xmlns:a16="http://schemas.microsoft.com/office/drawing/2014/main" id="{F1B10D76-B8BA-478F-BDAF-EF39ED563F6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2E4B6ECC-F72D-4981-968E-6CCDDF258C62}"/>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a:extLst>
              <a:ext uri="{FF2B5EF4-FFF2-40B4-BE49-F238E27FC236}">
                <a16:creationId xmlns:a16="http://schemas.microsoft.com/office/drawing/2014/main" id="{96730BAB-B8EF-4CD1-B103-A278366353F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E444B0DD-3735-4613-975D-E2B763F7C9F0}"/>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a:extLst>
              <a:ext uri="{FF2B5EF4-FFF2-40B4-BE49-F238E27FC236}">
                <a16:creationId xmlns:a16="http://schemas.microsoft.com/office/drawing/2014/main" id="{8C9C665D-814E-45B1-815C-4E883B03C3B8}"/>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8" name="Footer Placeholder 7">
            <a:extLst>
              <a:ext uri="{FF2B5EF4-FFF2-40B4-BE49-F238E27FC236}">
                <a16:creationId xmlns:a16="http://schemas.microsoft.com/office/drawing/2014/main" id="{E4C44C81-DB49-40C9-8C4B-358A958032F7}"/>
              </a:ext>
            </a:extLst>
          </p:cNvPr>
          <p:cNvSpPr>
            <a:spLocks noGrp="1"/>
          </p:cNvSpPr>
          <p:nvPr>
            <p:ph type="ftr" sz="quarter" idx="11"/>
          </p:nvPr>
        </p:nvSpPr>
        <p:spPr/>
        <p:txBody>
          <a:bodyPr/>
          <a:lstStyle/>
          <a:p>
            <a:endParaRPr lang="pl-PL"/>
          </a:p>
        </p:txBody>
      </p:sp>
      <p:sp>
        <p:nvSpPr>
          <p:cNvPr id="9" name="Slide Number Placeholder 8">
            <a:extLst>
              <a:ext uri="{FF2B5EF4-FFF2-40B4-BE49-F238E27FC236}">
                <a16:creationId xmlns:a16="http://schemas.microsoft.com/office/drawing/2014/main" id="{E858ACE5-22B3-4023-A4A8-AB40A66C37AC}"/>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24283757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5AACE1-EF61-4FC1-9DE7-8616B9F0BFC6}"/>
              </a:ext>
            </a:extLst>
          </p:cNvPr>
          <p:cNvSpPr>
            <a:spLocks noGrp="1"/>
          </p:cNvSpPr>
          <p:nvPr>
            <p:ph type="title"/>
          </p:nvPr>
        </p:nvSpPr>
        <p:spPr/>
        <p:txBody>
          <a:bodyPr/>
          <a:lstStyle/>
          <a:p>
            <a:r>
              <a:rPr lang="en-US"/>
              <a:t>Click to edit Master title style</a:t>
            </a:r>
            <a:endParaRPr lang="pl-PL"/>
          </a:p>
        </p:txBody>
      </p:sp>
      <p:sp>
        <p:nvSpPr>
          <p:cNvPr id="3" name="Date Placeholder 2">
            <a:extLst>
              <a:ext uri="{FF2B5EF4-FFF2-40B4-BE49-F238E27FC236}">
                <a16:creationId xmlns:a16="http://schemas.microsoft.com/office/drawing/2014/main" id="{FFE89F11-8B65-4BAA-BB34-2DD148F09041}"/>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4" name="Footer Placeholder 3">
            <a:extLst>
              <a:ext uri="{FF2B5EF4-FFF2-40B4-BE49-F238E27FC236}">
                <a16:creationId xmlns:a16="http://schemas.microsoft.com/office/drawing/2014/main" id="{D008AE2F-65EC-4E76-8D4C-F647369832C2}"/>
              </a:ext>
            </a:extLst>
          </p:cNvPr>
          <p:cNvSpPr>
            <a:spLocks noGrp="1"/>
          </p:cNvSpPr>
          <p:nvPr>
            <p:ph type="ftr" sz="quarter" idx="11"/>
          </p:nvPr>
        </p:nvSpPr>
        <p:spPr/>
        <p:txBody>
          <a:bodyPr/>
          <a:lstStyle/>
          <a:p>
            <a:endParaRPr lang="pl-PL"/>
          </a:p>
        </p:txBody>
      </p:sp>
      <p:sp>
        <p:nvSpPr>
          <p:cNvPr id="5" name="Slide Number Placeholder 4">
            <a:extLst>
              <a:ext uri="{FF2B5EF4-FFF2-40B4-BE49-F238E27FC236}">
                <a16:creationId xmlns:a16="http://schemas.microsoft.com/office/drawing/2014/main" id="{547B7C36-0541-4429-B980-CECFEF4C9C34}"/>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302678506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15ED29C-0737-4527-8DE2-E9CF875A9852}"/>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3" name="Footer Placeholder 2">
            <a:extLst>
              <a:ext uri="{FF2B5EF4-FFF2-40B4-BE49-F238E27FC236}">
                <a16:creationId xmlns:a16="http://schemas.microsoft.com/office/drawing/2014/main" id="{377AB338-171B-4547-9E58-517727CF1FD0}"/>
              </a:ext>
            </a:extLst>
          </p:cNvPr>
          <p:cNvSpPr>
            <a:spLocks noGrp="1"/>
          </p:cNvSpPr>
          <p:nvPr>
            <p:ph type="ftr" sz="quarter" idx="11"/>
          </p:nvPr>
        </p:nvSpPr>
        <p:spPr/>
        <p:txBody>
          <a:bodyPr/>
          <a:lstStyle/>
          <a:p>
            <a:endParaRPr lang="pl-PL"/>
          </a:p>
        </p:txBody>
      </p:sp>
      <p:sp>
        <p:nvSpPr>
          <p:cNvPr id="4" name="Slide Number Placeholder 3">
            <a:extLst>
              <a:ext uri="{FF2B5EF4-FFF2-40B4-BE49-F238E27FC236}">
                <a16:creationId xmlns:a16="http://schemas.microsoft.com/office/drawing/2014/main" id="{33902FC4-4E05-42E9-A337-29ECE1CF673B}"/>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85994573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5F5065-DA8A-4824-A615-08E3A5A15A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a:extLst>
              <a:ext uri="{FF2B5EF4-FFF2-40B4-BE49-F238E27FC236}">
                <a16:creationId xmlns:a16="http://schemas.microsoft.com/office/drawing/2014/main" id="{BAA26D5B-57E0-41DE-BD9C-746AF243B2F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a:extLst>
              <a:ext uri="{FF2B5EF4-FFF2-40B4-BE49-F238E27FC236}">
                <a16:creationId xmlns:a16="http://schemas.microsoft.com/office/drawing/2014/main" id="{C8C6A794-A1CC-466E-AC97-218D292466F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33E7E845-FF91-4EC1-BB68-09C4141A35DB}"/>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675EF116-1747-4647-8F84-379D36E274C5}"/>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3BE34775-5306-4C1A-831E-56C38606F961}"/>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3134836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2705BD-61AF-4208-BB98-AE52D8FF88F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a:extLst>
              <a:ext uri="{FF2B5EF4-FFF2-40B4-BE49-F238E27FC236}">
                <a16:creationId xmlns:a16="http://schemas.microsoft.com/office/drawing/2014/main" id="{7C5C2A2B-6FED-4FB6-B3A5-C615F83A74A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a:extLst>
              <a:ext uri="{FF2B5EF4-FFF2-40B4-BE49-F238E27FC236}">
                <a16:creationId xmlns:a16="http://schemas.microsoft.com/office/drawing/2014/main" id="{5492591F-868C-436A-8443-9CC1ED9BE3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C9BB1BDE-60E5-444F-8E20-ADB888A05647}"/>
              </a:ext>
            </a:extLst>
          </p:cNvPr>
          <p:cNvSpPr>
            <a:spLocks noGrp="1"/>
          </p:cNvSpPr>
          <p:nvPr>
            <p:ph type="dt" sz="half" idx="10"/>
          </p:nvPr>
        </p:nvSpPr>
        <p:spPr/>
        <p:txBody>
          <a:bodyPr/>
          <a:lstStyle/>
          <a:p>
            <a:fld id="{21B41172-A443-4DE2-AFDE-EA782D0259E0}" type="datetimeFigureOut">
              <a:rPr lang="pl-PL" smtClean="0"/>
              <a:t>26.09.2018</a:t>
            </a:fld>
            <a:endParaRPr lang="pl-PL"/>
          </a:p>
        </p:txBody>
      </p:sp>
      <p:sp>
        <p:nvSpPr>
          <p:cNvPr id="6" name="Footer Placeholder 5">
            <a:extLst>
              <a:ext uri="{FF2B5EF4-FFF2-40B4-BE49-F238E27FC236}">
                <a16:creationId xmlns:a16="http://schemas.microsoft.com/office/drawing/2014/main" id="{2E9926C1-FE30-4DB1-8ED5-8ADAEB664140}"/>
              </a:ext>
            </a:extLst>
          </p:cNvPr>
          <p:cNvSpPr>
            <a:spLocks noGrp="1"/>
          </p:cNvSpPr>
          <p:nvPr>
            <p:ph type="ftr" sz="quarter" idx="11"/>
          </p:nvPr>
        </p:nvSpPr>
        <p:spPr/>
        <p:txBody>
          <a:bodyPr/>
          <a:lstStyle/>
          <a:p>
            <a:endParaRPr lang="pl-PL"/>
          </a:p>
        </p:txBody>
      </p:sp>
      <p:sp>
        <p:nvSpPr>
          <p:cNvPr id="7" name="Slide Number Placeholder 6">
            <a:extLst>
              <a:ext uri="{FF2B5EF4-FFF2-40B4-BE49-F238E27FC236}">
                <a16:creationId xmlns:a16="http://schemas.microsoft.com/office/drawing/2014/main" id="{BFF2A120-A8D6-48FA-B7DF-88428850084F}"/>
              </a:ext>
            </a:extLst>
          </p:cNvPr>
          <p:cNvSpPr>
            <a:spLocks noGrp="1"/>
          </p:cNvSpPr>
          <p:nvPr>
            <p:ph type="sldNum" sz="quarter" idx="12"/>
          </p:nvPr>
        </p:nvSpPr>
        <p:spPr/>
        <p:txBody>
          <a:bodyPr/>
          <a:lstStyle/>
          <a:p>
            <a:fld id="{408A2A1F-1660-41E8-90FB-F85D6613DB07}" type="slidenum">
              <a:rPr lang="pl-PL" smtClean="0"/>
              <a:t>‹#›</a:t>
            </a:fld>
            <a:endParaRPr lang="pl-PL"/>
          </a:p>
        </p:txBody>
      </p:sp>
    </p:spTree>
    <p:extLst>
      <p:ext uri="{BB962C8B-B14F-4D97-AF65-F5344CB8AC3E}">
        <p14:creationId xmlns:p14="http://schemas.microsoft.com/office/powerpoint/2010/main" val="19325687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B99B0-651D-4572-8D37-C51BC5ADDEB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a:extLst>
              <a:ext uri="{FF2B5EF4-FFF2-40B4-BE49-F238E27FC236}">
                <a16:creationId xmlns:a16="http://schemas.microsoft.com/office/drawing/2014/main" id="{103F8180-10C6-4251-9274-A77DFE0AC1D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a:extLst>
              <a:ext uri="{FF2B5EF4-FFF2-40B4-BE49-F238E27FC236}">
                <a16:creationId xmlns:a16="http://schemas.microsoft.com/office/drawing/2014/main" id="{300F20BC-E50D-4734-B695-A9929E8DB80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1B41172-A443-4DE2-AFDE-EA782D0259E0}" type="datetimeFigureOut">
              <a:rPr lang="pl-PL" smtClean="0"/>
              <a:t>26.09.2018</a:t>
            </a:fld>
            <a:endParaRPr lang="pl-PL"/>
          </a:p>
        </p:txBody>
      </p:sp>
      <p:sp>
        <p:nvSpPr>
          <p:cNvPr id="5" name="Footer Placeholder 4">
            <a:extLst>
              <a:ext uri="{FF2B5EF4-FFF2-40B4-BE49-F238E27FC236}">
                <a16:creationId xmlns:a16="http://schemas.microsoft.com/office/drawing/2014/main" id="{B3678942-19DD-4967-880D-47DD4922D27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a:extLst>
              <a:ext uri="{FF2B5EF4-FFF2-40B4-BE49-F238E27FC236}">
                <a16:creationId xmlns:a16="http://schemas.microsoft.com/office/drawing/2014/main" id="{F62C398D-FB1E-4FF1-A664-F4ADF7011AB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8A2A1F-1660-41E8-90FB-F85D6613DB07}" type="slidenum">
              <a:rPr lang="pl-PL" smtClean="0"/>
              <a:t>‹#›</a:t>
            </a:fld>
            <a:endParaRPr lang="pl-PL"/>
          </a:p>
        </p:txBody>
      </p:sp>
    </p:spTree>
    <p:extLst>
      <p:ext uri="{BB962C8B-B14F-4D97-AF65-F5344CB8AC3E}">
        <p14:creationId xmlns:p14="http://schemas.microsoft.com/office/powerpoint/2010/main" val="322739502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AA925-4647-4E49-86ED-49421411D6C5}"/>
              </a:ext>
            </a:extLst>
          </p:cNvPr>
          <p:cNvSpPr>
            <a:spLocks noGrp="1"/>
          </p:cNvSpPr>
          <p:nvPr>
            <p:ph type="ctrTitle"/>
          </p:nvPr>
        </p:nvSpPr>
        <p:spPr>
          <a:xfrm>
            <a:off x="1524000" y="1786855"/>
            <a:ext cx="9144000" cy="1723108"/>
          </a:xfrm>
          <a:solidFill>
            <a:schemeClr val="bg2"/>
          </a:solidFill>
          <a:ln>
            <a:solidFill>
              <a:schemeClr val="tx1"/>
            </a:solidFill>
          </a:ln>
        </p:spPr>
        <p:txBody>
          <a:bodyPr>
            <a:normAutofit fontScale="90000"/>
          </a:bodyPr>
          <a:lstStyle/>
          <a:p>
            <a:r>
              <a:rPr lang="en-US" dirty="0">
                <a:solidFill>
                  <a:schemeClr val="accent1">
                    <a:lumMod val="75000"/>
                  </a:schemeClr>
                </a:solidFill>
              </a:rPr>
              <a:t>Project</a:t>
            </a:r>
            <a:br>
              <a:rPr lang="en-US" dirty="0">
                <a:solidFill>
                  <a:schemeClr val="accent1">
                    <a:lumMod val="75000"/>
                  </a:schemeClr>
                </a:solidFill>
              </a:rPr>
            </a:br>
            <a:r>
              <a:rPr lang="en-US" dirty="0">
                <a:solidFill>
                  <a:schemeClr val="accent1">
                    <a:lumMod val="75000"/>
                  </a:schemeClr>
                </a:solidFill>
              </a:rPr>
              <a:t>Battle of Neighborhoods</a:t>
            </a:r>
            <a:endParaRPr lang="pl-PL" dirty="0">
              <a:solidFill>
                <a:schemeClr val="accent1">
                  <a:lumMod val="75000"/>
                </a:schemeClr>
              </a:solidFill>
            </a:endParaRPr>
          </a:p>
        </p:txBody>
      </p:sp>
      <p:sp>
        <p:nvSpPr>
          <p:cNvPr id="4" name="TextBox 3">
            <a:extLst>
              <a:ext uri="{FF2B5EF4-FFF2-40B4-BE49-F238E27FC236}">
                <a16:creationId xmlns:a16="http://schemas.microsoft.com/office/drawing/2014/main" id="{5957014C-0D42-47EA-B64F-FE0F44FD6070}"/>
              </a:ext>
            </a:extLst>
          </p:cNvPr>
          <p:cNvSpPr txBox="1"/>
          <p:nvPr/>
        </p:nvSpPr>
        <p:spPr>
          <a:xfrm>
            <a:off x="7348757" y="4605556"/>
            <a:ext cx="3590488" cy="646331"/>
          </a:xfrm>
          <a:prstGeom prst="rect">
            <a:avLst/>
          </a:prstGeom>
          <a:noFill/>
        </p:spPr>
        <p:txBody>
          <a:bodyPr wrap="square" rtlCol="0">
            <a:spAutoFit/>
          </a:bodyPr>
          <a:lstStyle/>
          <a:p>
            <a:r>
              <a:rPr lang="en-US" dirty="0"/>
              <a:t>Presented by:</a:t>
            </a:r>
          </a:p>
          <a:p>
            <a:r>
              <a:rPr lang="en-US" dirty="0"/>
              <a:t>Madhavi T</a:t>
            </a:r>
            <a:endParaRPr lang="pl-PL" dirty="0"/>
          </a:p>
        </p:txBody>
      </p:sp>
    </p:spTree>
    <p:extLst>
      <p:ext uri="{BB962C8B-B14F-4D97-AF65-F5344CB8AC3E}">
        <p14:creationId xmlns:p14="http://schemas.microsoft.com/office/powerpoint/2010/main" val="39488452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7B1B7-DF23-4BDD-8315-6B0EA66D1829}"/>
              </a:ext>
            </a:extLst>
          </p:cNvPr>
          <p:cNvSpPr>
            <a:spLocks noGrp="1"/>
          </p:cNvSpPr>
          <p:nvPr>
            <p:ph type="title"/>
          </p:nvPr>
        </p:nvSpPr>
        <p:spPr>
          <a:xfrm>
            <a:off x="838200" y="289624"/>
            <a:ext cx="10515600" cy="1325563"/>
          </a:xfrm>
          <a:solidFill>
            <a:schemeClr val="bg2"/>
          </a:solidFill>
          <a:ln>
            <a:solidFill>
              <a:schemeClr val="tx1"/>
            </a:solidFill>
          </a:ln>
        </p:spPr>
        <p:txBody>
          <a:bodyPr/>
          <a:lstStyle/>
          <a:p>
            <a:r>
              <a:rPr lang="en-US" dirty="0"/>
              <a:t>Clusters 2,3,4 &amp; 5</a:t>
            </a:r>
            <a:endParaRPr lang="pl-PL" dirty="0"/>
          </a:p>
        </p:txBody>
      </p:sp>
      <p:pic>
        <p:nvPicPr>
          <p:cNvPr id="4" name="Content Placeholder 3">
            <a:extLst>
              <a:ext uri="{FF2B5EF4-FFF2-40B4-BE49-F238E27FC236}">
                <a16:creationId xmlns:a16="http://schemas.microsoft.com/office/drawing/2014/main" id="{59A3BCD0-9F85-418C-ABBC-6020317065F2}"/>
              </a:ext>
            </a:extLst>
          </p:cNvPr>
          <p:cNvPicPr>
            <a:picLocks noGrp="1" noChangeAspect="1"/>
          </p:cNvPicPr>
          <p:nvPr>
            <p:ph idx="1"/>
          </p:nvPr>
        </p:nvPicPr>
        <p:blipFill>
          <a:blip r:embed="rId2"/>
          <a:stretch>
            <a:fillRect/>
          </a:stretch>
        </p:blipFill>
        <p:spPr>
          <a:xfrm>
            <a:off x="943636" y="1690688"/>
            <a:ext cx="10304728" cy="4351338"/>
          </a:xfrm>
          <a:prstGeom prst="rect">
            <a:avLst/>
          </a:prstGeom>
        </p:spPr>
      </p:pic>
    </p:spTree>
    <p:extLst>
      <p:ext uri="{BB962C8B-B14F-4D97-AF65-F5344CB8AC3E}">
        <p14:creationId xmlns:p14="http://schemas.microsoft.com/office/powerpoint/2010/main" val="20410453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123B61-9D50-4EFC-8174-D074675DAF04}"/>
              </a:ext>
            </a:extLst>
          </p:cNvPr>
          <p:cNvSpPr>
            <a:spLocks noGrp="1"/>
          </p:cNvSpPr>
          <p:nvPr>
            <p:ph type="title"/>
          </p:nvPr>
        </p:nvSpPr>
        <p:spPr>
          <a:solidFill>
            <a:schemeClr val="bg2"/>
          </a:solidFill>
          <a:ln>
            <a:solidFill>
              <a:schemeClr val="tx1"/>
            </a:solidFill>
          </a:ln>
        </p:spPr>
        <p:txBody>
          <a:bodyPr/>
          <a:lstStyle/>
          <a:p>
            <a:r>
              <a:rPr lang="en-US" dirty="0"/>
              <a:t>Discussion</a:t>
            </a:r>
            <a:endParaRPr lang="pl-PL" dirty="0"/>
          </a:p>
        </p:txBody>
      </p:sp>
      <p:sp>
        <p:nvSpPr>
          <p:cNvPr id="3" name="Content Placeholder 2">
            <a:extLst>
              <a:ext uri="{FF2B5EF4-FFF2-40B4-BE49-F238E27FC236}">
                <a16:creationId xmlns:a16="http://schemas.microsoft.com/office/drawing/2014/main" id="{ACC2DE9D-AA0B-4EBA-927A-B7D55F4C1B54}"/>
              </a:ext>
            </a:extLst>
          </p:cNvPr>
          <p:cNvSpPr>
            <a:spLocks noGrp="1"/>
          </p:cNvSpPr>
          <p:nvPr>
            <p:ph idx="1"/>
          </p:nvPr>
        </p:nvSpPr>
        <p:spPr>
          <a:ln>
            <a:solidFill>
              <a:schemeClr val="accent1"/>
            </a:solidFill>
          </a:ln>
        </p:spPr>
        <p:txBody>
          <a:bodyPr/>
          <a:lstStyle/>
          <a:p>
            <a:r>
              <a:rPr lang="en-US" dirty="0"/>
              <a:t>Though the data has gone through exploratory analysis, some the issues can be found during actual run of data. For ex: Sussex County has passed through exploratory analysis but could not find a geo location and hence the need to delete the data at a later stage of the process Similar is the case with “Short Hills” area where </a:t>
            </a:r>
            <a:r>
              <a:rPr lang="en-US" dirty="0" err="1"/>
              <a:t>FourSquare</a:t>
            </a:r>
            <a:r>
              <a:rPr lang="en-US" dirty="0"/>
              <a:t> could not find the nearby venues</a:t>
            </a:r>
            <a:endParaRPr lang="pl-PL" dirty="0"/>
          </a:p>
          <a:p>
            <a:r>
              <a:rPr lang="en-US" dirty="0"/>
              <a:t>Hence I see that the Data Science methodology is a highly iterative process which needs going back and forth to tune the data as needed. </a:t>
            </a:r>
            <a:endParaRPr lang="pl-PL" dirty="0"/>
          </a:p>
          <a:p>
            <a:r>
              <a:rPr lang="en-US" dirty="0"/>
              <a:t>We could also find the relevant data which can be shown to the Indian family with a kid as possible accommodation options.</a:t>
            </a:r>
            <a:endParaRPr lang="pl-PL" dirty="0"/>
          </a:p>
          <a:p>
            <a:endParaRPr lang="pl-PL" dirty="0"/>
          </a:p>
        </p:txBody>
      </p:sp>
    </p:spTree>
    <p:extLst>
      <p:ext uri="{BB962C8B-B14F-4D97-AF65-F5344CB8AC3E}">
        <p14:creationId xmlns:p14="http://schemas.microsoft.com/office/powerpoint/2010/main" val="32054174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B224D5-AA52-4F28-9CB1-F36EB78CDD27}"/>
              </a:ext>
            </a:extLst>
          </p:cNvPr>
          <p:cNvSpPr>
            <a:spLocks noGrp="1"/>
          </p:cNvSpPr>
          <p:nvPr>
            <p:ph type="title"/>
          </p:nvPr>
        </p:nvSpPr>
        <p:spPr>
          <a:xfrm>
            <a:off x="838200" y="365126"/>
            <a:ext cx="10515600" cy="910002"/>
          </a:xfrm>
          <a:solidFill>
            <a:schemeClr val="bg2"/>
          </a:solidFill>
          <a:ln>
            <a:solidFill>
              <a:schemeClr val="tx1"/>
            </a:solidFill>
          </a:ln>
        </p:spPr>
        <p:txBody>
          <a:bodyPr/>
          <a:lstStyle/>
          <a:p>
            <a:r>
              <a:rPr lang="en-US" dirty="0"/>
              <a:t>Conclusion</a:t>
            </a:r>
            <a:endParaRPr lang="pl-PL" dirty="0"/>
          </a:p>
        </p:txBody>
      </p:sp>
      <p:sp>
        <p:nvSpPr>
          <p:cNvPr id="3" name="Content Placeholder 2">
            <a:extLst>
              <a:ext uri="{FF2B5EF4-FFF2-40B4-BE49-F238E27FC236}">
                <a16:creationId xmlns:a16="http://schemas.microsoft.com/office/drawing/2014/main" id="{83548D78-5D67-4BD2-8AE6-9227FCC70F3D}"/>
              </a:ext>
            </a:extLst>
          </p:cNvPr>
          <p:cNvSpPr>
            <a:spLocks noGrp="1"/>
          </p:cNvSpPr>
          <p:nvPr>
            <p:ph idx="1"/>
          </p:nvPr>
        </p:nvSpPr>
        <p:spPr>
          <a:xfrm>
            <a:off x="647700" y="1473286"/>
            <a:ext cx="10706100" cy="5279851"/>
          </a:xfrm>
          <a:ln>
            <a:solidFill>
              <a:schemeClr val="accent1"/>
            </a:solidFill>
          </a:ln>
        </p:spPr>
        <p:txBody>
          <a:bodyPr/>
          <a:lstStyle/>
          <a:p>
            <a:endParaRPr lang="en-US" dirty="0"/>
          </a:p>
          <a:p>
            <a:endParaRPr lang="en-US" dirty="0"/>
          </a:p>
          <a:p>
            <a:endParaRPr lang="en-US" dirty="0"/>
          </a:p>
          <a:p>
            <a:endParaRPr lang="pl-PL" dirty="0"/>
          </a:p>
          <a:p>
            <a:endParaRPr lang="pl-PL" dirty="0"/>
          </a:p>
        </p:txBody>
      </p:sp>
      <p:sp>
        <p:nvSpPr>
          <p:cNvPr id="7" name="Rectangle 6">
            <a:extLst>
              <a:ext uri="{FF2B5EF4-FFF2-40B4-BE49-F238E27FC236}">
                <a16:creationId xmlns:a16="http://schemas.microsoft.com/office/drawing/2014/main" id="{19395BED-D9D7-41F5-B8DD-DAA3EE489F88}"/>
              </a:ext>
            </a:extLst>
          </p:cNvPr>
          <p:cNvSpPr/>
          <p:nvPr/>
        </p:nvSpPr>
        <p:spPr>
          <a:xfrm>
            <a:off x="838200" y="1606199"/>
            <a:ext cx="10142989" cy="2585323"/>
          </a:xfrm>
          <a:prstGeom prst="rect">
            <a:avLst/>
          </a:prstGeom>
        </p:spPr>
        <p:txBody>
          <a:bodyPr wrap="square">
            <a:spAutoFit/>
          </a:bodyPr>
          <a:lstStyle/>
          <a:p>
            <a:r>
              <a:rPr lang="en-US" b="1" dirty="0"/>
              <a:t>Referring back to the requirement: </a:t>
            </a:r>
          </a:p>
          <a:p>
            <a:r>
              <a:rPr lang="en-US" dirty="0"/>
              <a:t>Find an area in Essex county which fits the criteria mentioned below by using clustering approach which the family thinks adds value to their life style choices and increases their chances of a happy and healthy life</a:t>
            </a:r>
          </a:p>
          <a:p>
            <a:r>
              <a:rPr lang="en-US" dirty="0"/>
              <a:t>1. Nearby parks/green areas for the kid to play and enjoy</a:t>
            </a:r>
            <a:endParaRPr lang="pl-PL" dirty="0"/>
          </a:p>
          <a:p>
            <a:r>
              <a:rPr lang="en-US" dirty="0"/>
              <a:t>2. Availability of fitness </a:t>
            </a:r>
            <a:r>
              <a:rPr lang="en-US" dirty="0" err="1"/>
              <a:t>centres</a:t>
            </a:r>
            <a:r>
              <a:rPr lang="en-US" dirty="0"/>
              <a:t> to keep the young adults fit</a:t>
            </a:r>
            <a:endParaRPr lang="pl-PL" dirty="0"/>
          </a:p>
          <a:p>
            <a:r>
              <a:rPr lang="en-US" dirty="0"/>
              <a:t>3. Availability of Sport </a:t>
            </a:r>
            <a:r>
              <a:rPr lang="en-US" dirty="0" err="1"/>
              <a:t>centres</a:t>
            </a:r>
            <a:r>
              <a:rPr lang="en-US" dirty="0"/>
              <a:t> for the kid to learn extra curricular activities</a:t>
            </a:r>
            <a:endParaRPr lang="pl-PL" dirty="0"/>
          </a:p>
          <a:p>
            <a:r>
              <a:rPr lang="en-US" dirty="0"/>
              <a:t>4. Easy and nearby entertainment options like theatres </a:t>
            </a:r>
            <a:r>
              <a:rPr lang="en-US" dirty="0" err="1"/>
              <a:t>etc</a:t>
            </a:r>
            <a:endParaRPr lang="pl-PL" dirty="0"/>
          </a:p>
          <a:p>
            <a:r>
              <a:rPr lang="en-US" dirty="0"/>
              <a:t>5. Restaurant, Bank facilities nearby</a:t>
            </a:r>
          </a:p>
        </p:txBody>
      </p:sp>
      <p:graphicFrame>
        <p:nvGraphicFramePr>
          <p:cNvPr id="8" name="Table 7">
            <a:extLst>
              <a:ext uri="{FF2B5EF4-FFF2-40B4-BE49-F238E27FC236}">
                <a16:creationId xmlns:a16="http://schemas.microsoft.com/office/drawing/2014/main" id="{5AF3F287-B9BC-42E0-B8FF-EA12597E07D9}"/>
              </a:ext>
            </a:extLst>
          </p:cNvPr>
          <p:cNvGraphicFramePr>
            <a:graphicFrameLocks noGrp="1"/>
          </p:cNvGraphicFramePr>
          <p:nvPr>
            <p:extLst>
              <p:ext uri="{D42A27DB-BD31-4B8C-83A1-F6EECF244321}">
                <p14:modId xmlns:p14="http://schemas.microsoft.com/office/powerpoint/2010/main" val="3611599088"/>
              </p:ext>
            </p:extLst>
          </p:nvPr>
        </p:nvGraphicFramePr>
        <p:xfrm>
          <a:off x="1241571" y="5167764"/>
          <a:ext cx="7289800" cy="1333500"/>
        </p:xfrm>
        <a:graphic>
          <a:graphicData uri="http://schemas.openxmlformats.org/drawingml/2006/table">
            <a:tbl>
              <a:tblPr>
                <a:tableStyleId>{5C22544A-7EE6-4342-B048-85BDC9FD1C3A}</a:tableStyleId>
              </a:tblPr>
              <a:tblGrid>
                <a:gridCol w="977900">
                  <a:extLst>
                    <a:ext uri="{9D8B030D-6E8A-4147-A177-3AD203B41FA5}">
                      <a16:colId xmlns:a16="http://schemas.microsoft.com/office/drawing/2014/main" val="909428121"/>
                    </a:ext>
                  </a:extLst>
                </a:gridCol>
                <a:gridCol w="609600">
                  <a:extLst>
                    <a:ext uri="{9D8B030D-6E8A-4147-A177-3AD203B41FA5}">
                      <a16:colId xmlns:a16="http://schemas.microsoft.com/office/drawing/2014/main" val="1211295606"/>
                    </a:ext>
                  </a:extLst>
                </a:gridCol>
                <a:gridCol w="609600">
                  <a:extLst>
                    <a:ext uri="{9D8B030D-6E8A-4147-A177-3AD203B41FA5}">
                      <a16:colId xmlns:a16="http://schemas.microsoft.com/office/drawing/2014/main" val="1390473499"/>
                    </a:ext>
                  </a:extLst>
                </a:gridCol>
                <a:gridCol w="660400">
                  <a:extLst>
                    <a:ext uri="{9D8B030D-6E8A-4147-A177-3AD203B41FA5}">
                      <a16:colId xmlns:a16="http://schemas.microsoft.com/office/drawing/2014/main" val="2210370290"/>
                    </a:ext>
                  </a:extLst>
                </a:gridCol>
                <a:gridCol w="609600">
                  <a:extLst>
                    <a:ext uri="{9D8B030D-6E8A-4147-A177-3AD203B41FA5}">
                      <a16:colId xmlns:a16="http://schemas.microsoft.com/office/drawing/2014/main" val="2319524473"/>
                    </a:ext>
                  </a:extLst>
                </a:gridCol>
                <a:gridCol w="698500">
                  <a:extLst>
                    <a:ext uri="{9D8B030D-6E8A-4147-A177-3AD203B41FA5}">
                      <a16:colId xmlns:a16="http://schemas.microsoft.com/office/drawing/2014/main" val="4188785922"/>
                    </a:ext>
                  </a:extLst>
                </a:gridCol>
                <a:gridCol w="685800">
                  <a:extLst>
                    <a:ext uri="{9D8B030D-6E8A-4147-A177-3AD203B41FA5}">
                      <a16:colId xmlns:a16="http://schemas.microsoft.com/office/drawing/2014/main" val="2647629149"/>
                    </a:ext>
                  </a:extLst>
                </a:gridCol>
                <a:gridCol w="609600">
                  <a:extLst>
                    <a:ext uri="{9D8B030D-6E8A-4147-A177-3AD203B41FA5}">
                      <a16:colId xmlns:a16="http://schemas.microsoft.com/office/drawing/2014/main" val="3836451221"/>
                    </a:ext>
                  </a:extLst>
                </a:gridCol>
                <a:gridCol w="609600">
                  <a:extLst>
                    <a:ext uri="{9D8B030D-6E8A-4147-A177-3AD203B41FA5}">
                      <a16:colId xmlns:a16="http://schemas.microsoft.com/office/drawing/2014/main" val="2484335909"/>
                    </a:ext>
                  </a:extLst>
                </a:gridCol>
                <a:gridCol w="609600">
                  <a:extLst>
                    <a:ext uri="{9D8B030D-6E8A-4147-A177-3AD203B41FA5}">
                      <a16:colId xmlns:a16="http://schemas.microsoft.com/office/drawing/2014/main" val="1412808218"/>
                    </a:ext>
                  </a:extLst>
                </a:gridCol>
                <a:gridCol w="609600">
                  <a:extLst>
                    <a:ext uri="{9D8B030D-6E8A-4147-A177-3AD203B41FA5}">
                      <a16:colId xmlns:a16="http://schemas.microsoft.com/office/drawing/2014/main" val="1761550868"/>
                    </a:ext>
                  </a:extLst>
                </a:gridCol>
              </a:tblGrid>
              <a:tr h="762000">
                <a:tc>
                  <a:txBody>
                    <a:bodyPr/>
                    <a:lstStyle/>
                    <a:p>
                      <a:pPr algn="ctr" fontAlgn="ctr"/>
                      <a:r>
                        <a:rPr lang="pl-PL" sz="1100" u="none" strike="noStrike">
                          <a:effectLst/>
                        </a:rPr>
                        <a:t>City</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1st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dirty="0">
                          <a:effectLst/>
                        </a:rPr>
                        <a:t>2nd Most Common Venue</a:t>
                      </a:r>
                      <a:endParaRPr lang="pl-PL" sz="1100" b="1" i="0" u="none" strike="noStrike" dirty="0">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3rd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4th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5th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6th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7th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8th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9th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tc>
                  <a:txBody>
                    <a:bodyPr/>
                    <a:lstStyle/>
                    <a:p>
                      <a:pPr algn="ctr" fontAlgn="ctr"/>
                      <a:r>
                        <a:rPr lang="pl-PL" sz="1100" u="none" strike="noStrike">
                          <a:effectLst/>
                        </a:rPr>
                        <a:t>10th Most Common Venue</a:t>
                      </a:r>
                      <a:endParaRPr lang="pl-PL" sz="1100" b="1" i="0" u="none" strike="noStrike">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2355702075"/>
                  </a:ext>
                </a:extLst>
              </a:tr>
              <a:tr h="571500">
                <a:tc>
                  <a:txBody>
                    <a:bodyPr/>
                    <a:lstStyle/>
                    <a:p>
                      <a:pPr algn="l" fontAlgn="ctr"/>
                      <a:r>
                        <a:rPr lang="pl-PL" sz="1100" u="none" strike="noStrike">
                          <a:effectLst/>
                        </a:rPr>
                        <a:t>Montclair</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Park</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Event Space</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Cosmetics Shop</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Café</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Chinese Restaurant</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Bookstore</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Bank</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Theater</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a:effectLst/>
                        </a:rPr>
                        <a:t>Train Station</a:t>
                      </a:r>
                      <a:endParaRPr lang="pl-PL" sz="1100" b="0" i="0" u="none" strike="noStrike">
                        <a:solidFill>
                          <a:srgbClr val="000000"/>
                        </a:solidFill>
                        <a:effectLst/>
                        <a:latin typeface="Calibri" panose="020F0502020204030204" pitchFamily="34" charset="0"/>
                      </a:endParaRPr>
                    </a:p>
                  </a:txBody>
                  <a:tcPr marL="9525" marR="9525" marT="9525" marB="0" anchor="ctr"/>
                </a:tc>
                <a:tc>
                  <a:txBody>
                    <a:bodyPr/>
                    <a:lstStyle/>
                    <a:p>
                      <a:pPr algn="l" fontAlgn="ctr"/>
                      <a:r>
                        <a:rPr lang="pl-PL" sz="1100" u="none" strike="noStrike" dirty="0">
                          <a:effectLst/>
                        </a:rPr>
                        <a:t>Flower Shop</a:t>
                      </a:r>
                      <a:endParaRPr lang="pl-PL" sz="1100" b="0" i="0" u="none" strike="noStrike" dirty="0">
                        <a:solidFill>
                          <a:srgbClr val="000000"/>
                        </a:solidFill>
                        <a:effectLst/>
                        <a:latin typeface="Calibri" panose="020F0502020204030204" pitchFamily="34" charset="0"/>
                      </a:endParaRPr>
                    </a:p>
                  </a:txBody>
                  <a:tcPr marL="9525" marR="9525" marT="9525" marB="0" anchor="ctr"/>
                </a:tc>
                <a:extLst>
                  <a:ext uri="{0D108BD9-81ED-4DB2-BD59-A6C34878D82A}">
                    <a16:rowId xmlns:a16="http://schemas.microsoft.com/office/drawing/2014/main" val="1982978960"/>
                  </a:ext>
                </a:extLst>
              </a:tr>
            </a:tbl>
          </a:graphicData>
        </a:graphic>
      </p:graphicFrame>
      <p:sp>
        <p:nvSpPr>
          <p:cNvPr id="9" name="TextBox 8">
            <a:extLst>
              <a:ext uri="{FF2B5EF4-FFF2-40B4-BE49-F238E27FC236}">
                <a16:creationId xmlns:a16="http://schemas.microsoft.com/office/drawing/2014/main" id="{B507273C-3F0E-40AF-9DC9-B9F67047567B}"/>
              </a:ext>
            </a:extLst>
          </p:cNvPr>
          <p:cNvSpPr txBox="1"/>
          <p:nvPr/>
        </p:nvSpPr>
        <p:spPr>
          <a:xfrm>
            <a:off x="838200" y="4191522"/>
            <a:ext cx="9916486" cy="1107996"/>
          </a:xfrm>
          <a:prstGeom prst="rect">
            <a:avLst/>
          </a:prstGeom>
          <a:noFill/>
        </p:spPr>
        <p:txBody>
          <a:bodyPr wrap="square" rtlCol="0">
            <a:spAutoFit/>
          </a:bodyPr>
          <a:lstStyle/>
          <a:p>
            <a:r>
              <a:rPr lang="en-US" sz="2400" dirty="0">
                <a:solidFill>
                  <a:schemeClr val="accent1">
                    <a:lumMod val="75000"/>
                  </a:schemeClr>
                </a:solidFill>
              </a:rPr>
              <a:t>From the data, we find that Montclair in Essex county is the most suitable option for the family given the below facilities</a:t>
            </a:r>
          </a:p>
          <a:p>
            <a:endParaRPr lang="pl-PL" dirty="0"/>
          </a:p>
        </p:txBody>
      </p:sp>
    </p:spTree>
    <p:extLst>
      <p:ext uri="{BB962C8B-B14F-4D97-AF65-F5344CB8AC3E}">
        <p14:creationId xmlns:p14="http://schemas.microsoft.com/office/powerpoint/2010/main" val="3977297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A2CE4-7542-4867-AE7D-51D38B0B5128}"/>
              </a:ext>
            </a:extLst>
          </p:cNvPr>
          <p:cNvSpPr>
            <a:spLocks noGrp="1"/>
          </p:cNvSpPr>
          <p:nvPr>
            <p:ph type="title"/>
          </p:nvPr>
        </p:nvSpPr>
        <p:spPr>
          <a:xfrm>
            <a:off x="838200" y="365125"/>
            <a:ext cx="10515600" cy="1514475"/>
          </a:xfrm>
          <a:solidFill>
            <a:schemeClr val="bg2"/>
          </a:solidFill>
          <a:ln>
            <a:solidFill>
              <a:schemeClr val="tx1"/>
            </a:solidFill>
          </a:ln>
        </p:spPr>
        <p:txBody>
          <a:bodyPr>
            <a:normAutofit/>
          </a:bodyPr>
          <a:lstStyle/>
          <a:p>
            <a:r>
              <a:rPr lang="en-US" sz="3200" b="1" dirty="0"/>
              <a:t>Problem Statement: </a:t>
            </a:r>
            <a:r>
              <a:rPr lang="en-US" sz="3200" dirty="0"/>
              <a:t>To create an easy way for relocation specialists to find a location to suit the client’s requirements </a:t>
            </a:r>
            <a:endParaRPr lang="pl-PL" sz="3200" dirty="0"/>
          </a:p>
        </p:txBody>
      </p:sp>
      <p:sp>
        <p:nvSpPr>
          <p:cNvPr id="3" name="Content Placeholder 2">
            <a:extLst>
              <a:ext uri="{FF2B5EF4-FFF2-40B4-BE49-F238E27FC236}">
                <a16:creationId xmlns:a16="http://schemas.microsoft.com/office/drawing/2014/main" id="{EFB89633-E3A5-4676-ADAF-3F2F5AB984F1}"/>
              </a:ext>
            </a:extLst>
          </p:cNvPr>
          <p:cNvSpPr>
            <a:spLocks noGrp="1"/>
          </p:cNvSpPr>
          <p:nvPr>
            <p:ph idx="1"/>
          </p:nvPr>
        </p:nvSpPr>
        <p:spPr>
          <a:xfrm>
            <a:off x="838200" y="1978025"/>
            <a:ext cx="10515600" cy="4351338"/>
          </a:xfrm>
          <a:ln>
            <a:solidFill>
              <a:schemeClr val="accent1"/>
            </a:solidFill>
          </a:ln>
        </p:spPr>
        <p:txBody>
          <a:bodyPr>
            <a:normAutofit lnSpcReduction="10000"/>
          </a:bodyPr>
          <a:lstStyle/>
          <a:p>
            <a:r>
              <a:rPr lang="en-US" dirty="0"/>
              <a:t>For Ex: Find an area in Essex county which fits the criteria mentioned below by using clustering approach which the family thinks adds value to their life style choices and increases their chances of a happy and healthy life</a:t>
            </a:r>
          </a:p>
          <a:p>
            <a:pPr marL="0" indent="0">
              <a:buNone/>
            </a:pPr>
            <a:r>
              <a:rPr lang="en-US" dirty="0"/>
              <a:t>1. Nearby parks/green areas for the kid to play and enjoy</a:t>
            </a:r>
            <a:endParaRPr lang="pl-PL" dirty="0"/>
          </a:p>
          <a:p>
            <a:pPr marL="0" indent="0">
              <a:buNone/>
            </a:pPr>
            <a:r>
              <a:rPr lang="en-US" dirty="0"/>
              <a:t>2. Availability of fitness </a:t>
            </a:r>
            <a:r>
              <a:rPr lang="en-US" dirty="0" err="1"/>
              <a:t>centres</a:t>
            </a:r>
            <a:r>
              <a:rPr lang="en-US" dirty="0"/>
              <a:t> to keep the young adults fit</a:t>
            </a:r>
            <a:endParaRPr lang="pl-PL" dirty="0"/>
          </a:p>
          <a:p>
            <a:pPr marL="0" indent="0">
              <a:buNone/>
            </a:pPr>
            <a:r>
              <a:rPr lang="en-US" dirty="0"/>
              <a:t>3. Availability of Sport </a:t>
            </a:r>
            <a:r>
              <a:rPr lang="en-US" dirty="0" err="1"/>
              <a:t>centres</a:t>
            </a:r>
            <a:r>
              <a:rPr lang="en-US" dirty="0"/>
              <a:t> for the kid to learn extra curricular activities</a:t>
            </a:r>
            <a:endParaRPr lang="pl-PL" dirty="0"/>
          </a:p>
          <a:p>
            <a:pPr marL="0" indent="0">
              <a:buNone/>
            </a:pPr>
            <a:r>
              <a:rPr lang="en-US" dirty="0"/>
              <a:t>4. Easy and nearby entertainment options like theatres </a:t>
            </a:r>
            <a:r>
              <a:rPr lang="en-US" dirty="0" err="1"/>
              <a:t>etc</a:t>
            </a:r>
            <a:endParaRPr lang="pl-PL" dirty="0"/>
          </a:p>
          <a:p>
            <a:pPr marL="0" indent="0">
              <a:buNone/>
            </a:pPr>
            <a:r>
              <a:rPr lang="en-US" dirty="0"/>
              <a:t>5. Restaurant, Bank facilities nearby</a:t>
            </a:r>
            <a:endParaRPr lang="pl-PL" dirty="0"/>
          </a:p>
          <a:p>
            <a:endParaRPr lang="pl-PL" dirty="0"/>
          </a:p>
        </p:txBody>
      </p:sp>
    </p:spTree>
    <p:extLst>
      <p:ext uri="{BB962C8B-B14F-4D97-AF65-F5344CB8AC3E}">
        <p14:creationId xmlns:p14="http://schemas.microsoft.com/office/powerpoint/2010/main" val="6616713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109E8B-25BC-4459-BCE2-106B8DD98278}"/>
              </a:ext>
            </a:extLst>
          </p:cNvPr>
          <p:cNvSpPr>
            <a:spLocks noGrp="1"/>
          </p:cNvSpPr>
          <p:nvPr>
            <p:ph type="title"/>
          </p:nvPr>
        </p:nvSpPr>
        <p:spPr>
          <a:solidFill>
            <a:schemeClr val="bg2"/>
          </a:solidFill>
          <a:ln>
            <a:solidFill>
              <a:schemeClr val="tx1"/>
            </a:solidFill>
          </a:ln>
        </p:spPr>
        <p:txBody>
          <a:bodyPr/>
          <a:lstStyle/>
          <a:p>
            <a:r>
              <a:rPr lang="en-US" dirty="0"/>
              <a:t>Data Requirements</a:t>
            </a:r>
            <a:endParaRPr lang="pl-PL" dirty="0"/>
          </a:p>
        </p:txBody>
      </p:sp>
      <p:sp>
        <p:nvSpPr>
          <p:cNvPr id="3" name="Content Placeholder 2">
            <a:extLst>
              <a:ext uri="{FF2B5EF4-FFF2-40B4-BE49-F238E27FC236}">
                <a16:creationId xmlns:a16="http://schemas.microsoft.com/office/drawing/2014/main" id="{E09C5191-133A-4768-B948-38CF35519309}"/>
              </a:ext>
            </a:extLst>
          </p:cNvPr>
          <p:cNvSpPr>
            <a:spLocks noGrp="1"/>
          </p:cNvSpPr>
          <p:nvPr>
            <p:ph idx="1"/>
          </p:nvPr>
        </p:nvSpPr>
        <p:spPr>
          <a:ln>
            <a:solidFill>
              <a:schemeClr val="accent1"/>
            </a:solidFill>
          </a:ln>
        </p:spPr>
        <p:txBody>
          <a:bodyPr>
            <a:normAutofit lnSpcReduction="10000"/>
          </a:bodyPr>
          <a:lstStyle/>
          <a:p>
            <a:r>
              <a:rPr lang="en-US" dirty="0"/>
              <a:t>For our analysis we need an overall idea of New Jersey state in general and Essex county in particular. </a:t>
            </a:r>
            <a:endParaRPr lang="pl-PL" dirty="0"/>
          </a:p>
          <a:p>
            <a:r>
              <a:rPr lang="en-US" dirty="0"/>
              <a:t>Use 'https://www.zipcodestogo.com/New%20Jersey/' link to get the postal codes of counties and cities. </a:t>
            </a:r>
            <a:endParaRPr lang="pl-PL" dirty="0"/>
          </a:p>
          <a:p>
            <a:r>
              <a:rPr lang="en-US" dirty="0"/>
              <a:t>Then use "Beautiful soup" to retrieve the postal codes, county and city information from the website.  </a:t>
            </a:r>
            <a:endParaRPr lang="pl-PL" dirty="0"/>
          </a:p>
          <a:p>
            <a:r>
              <a:rPr lang="en-US" dirty="0"/>
              <a:t>Geo co-ordinates: The geo location of the city-county should be obtained from Geocoder. </a:t>
            </a:r>
            <a:endParaRPr lang="pl-PL" dirty="0"/>
          </a:p>
          <a:p>
            <a:r>
              <a:rPr lang="en-US" dirty="0"/>
              <a:t>Nearby Venue locations: The venues for each city-county should be obtained from </a:t>
            </a:r>
            <a:r>
              <a:rPr lang="en-US" dirty="0" err="1"/>
              <a:t>FourSquare</a:t>
            </a:r>
            <a:r>
              <a:rPr lang="en-US" dirty="0"/>
              <a:t>. </a:t>
            </a:r>
            <a:endParaRPr lang="pl-PL" dirty="0"/>
          </a:p>
          <a:p>
            <a:endParaRPr lang="pl-PL" dirty="0"/>
          </a:p>
        </p:txBody>
      </p:sp>
    </p:spTree>
    <p:extLst>
      <p:ext uri="{BB962C8B-B14F-4D97-AF65-F5344CB8AC3E}">
        <p14:creationId xmlns:p14="http://schemas.microsoft.com/office/powerpoint/2010/main" val="228991035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873FBD-B917-499A-864F-58C7017B0E32}"/>
              </a:ext>
            </a:extLst>
          </p:cNvPr>
          <p:cNvSpPr>
            <a:spLocks noGrp="1"/>
          </p:cNvSpPr>
          <p:nvPr>
            <p:ph type="title"/>
          </p:nvPr>
        </p:nvSpPr>
        <p:spPr>
          <a:solidFill>
            <a:schemeClr val="bg2"/>
          </a:solidFill>
          <a:ln>
            <a:solidFill>
              <a:schemeClr val="tx1"/>
            </a:solidFill>
          </a:ln>
        </p:spPr>
        <p:txBody>
          <a:bodyPr/>
          <a:lstStyle/>
          <a:p>
            <a:r>
              <a:rPr lang="en-US" dirty="0"/>
              <a:t>Methodology</a:t>
            </a:r>
            <a:endParaRPr lang="pl-PL" dirty="0"/>
          </a:p>
        </p:txBody>
      </p:sp>
      <p:sp>
        <p:nvSpPr>
          <p:cNvPr id="3" name="Content Placeholder 2">
            <a:extLst>
              <a:ext uri="{FF2B5EF4-FFF2-40B4-BE49-F238E27FC236}">
                <a16:creationId xmlns:a16="http://schemas.microsoft.com/office/drawing/2014/main" id="{FAC16056-29AC-4BF5-97CD-4D5CC9F291FD}"/>
              </a:ext>
            </a:extLst>
          </p:cNvPr>
          <p:cNvSpPr>
            <a:spLocks noGrp="1"/>
          </p:cNvSpPr>
          <p:nvPr>
            <p:ph idx="1"/>
          </p:nvPr>
        </p:nvSpPr>
        <p:spPr>
          <a:ln>
            <a:solidFill>
              <a:schemeClr val="accent1"/>
            </a:solidFill>
          </a:ln>
        </p:spPr>
        <p:txBody>
          <a:bodyPr>
            <a:normAutofit fontScale="62500" lnSpcReduction="20000"/>
          </a:bodyPr>
          <a:lstStyle/>
          <a:p>
            <a:r>
              <a:rPr lang="en-US" b="1" dirty="0"/>
              <a:t>Methodology: </a:t>
            </a:r>
            <a:endParaRPr lang="pl-PL" dirty="0"/>
          </a:p>
          <a:p>
            <a:r>
              <a:rPr lang="en-US" dirty="0"/>
              <a:t>Perform exploratory analysis on data to check if it suits the requirements. </a:t>
            </a:r>
            <a:endParaRPr lang="pl-PL" dirty="0"/>
          </a:p>
          <a:p>
            <a:r>
              <a:rPr lang="en-US" dirty="0"/>
              <a:t>Data with Null values should be removed. </a:t>
            </a:r>
            <a:endParaRPr lang="pl-PL" dirty="0"/>
          </a:p>
          <a:p>
            <a:r>
              <a:rPr lang="en-US" dirty="0"/>
              <a:t>Data should not contain duplicate values. </a:t>
            </a:r>
            <a:endParaRPr lang="pl-PL" dirty="0"/>
          </a:p>
          <a:p>
            <a:r>
              <a:rPr lang="en-US" dirty="0"/>
              <a:t>Data should be formatted correctly and have the correct domain. </a:t>
            </a:r>
            <a:endParaRPr lang="pl-PL" dirty="0"/>
          </a:p>
          <a:p>
            <a:r>
              <a:rPr lang="en-US" dirty="0"/>
              <a:t>Once the data is standardized the qualified data is ready to be processed. </a:t>
            </a:r>
            <a:endParaRPr lang="pl-PL" dirty="0"/>
          </a:p>
          <a:p>
            <a:r>
              <a:rPr lang="en-US" dirty="0"/>
              <a:t>While using Geocoder, it was found that for some of the places the latitudes and longitudes could not be retrieved. The data has been massaged to remove those city-county rows as it doesn’t add value.</a:t>
            </a:r>
            <a:endParaRPr lang="pl-PL" dirty="0"/>
          </a:p>
          <a:p>
            <a:r>
              <a:rPr lang="en-US" dirty="0"/>
              <a:t>While using </a:t>
            </a:r>
            <a:r>
              <a:rPr lang="en-US" dirty="0" err="1"/>
              <a:t>FourSquare</a:t>
            </a:r>
            <a:r>
              <a:rPr lang="en-US" dirty="0"/>
              <a:t>, it was found that for some of the places the nearby venue locations could not be retrieved. The data has been massaged to remove those city-county rows as it doesn’t add value</a:t>
            </a:r>
            <a:endParaRPr lang="pl-PL" dirty="0"/>
          </a:p>
          <a:p>
            <a:r>
              <a:rPr lang="en-US" dirty="0"/>
              <a:t>Then cluster the nearby venues to find out the top ten amenities available for each location and extract those features. Based on the amenities cluster the </a:t>
            </a:r>
            <a:r>
              <a:rPr lang="en-US" dirty="0" err="1"/>
              <a:t>neighbourhoods</a:t>
            </a:r>
            <a:r>
              <a:rPr lang="en-US" dirty="0"/>
              <a:t> which have similar characteristics. These venues can be shown to the clients to choose a location. </a:t>
            </a:r>
            <a:endParaRPr lang="pl-PL" dirty="0"/>
          </a:p>
          <a:p>
            <a:r>
              <a:rPr lang="en-US" dirty="0"/>
              <a:t>Advantage is that given a location, we get an overview of the facilities available and it gives us the knowledge to choose the best options.</a:t>
            </a:r>
            <a:endParaRPr lang="pl-PL" dirty="0"/>
          </a:p>
          <a:p>
            <a:endParaRPr lang="pl-PL" dirty="0"/>
          </a:p>
        </p:txBody>
      </p:sp>
    </p:spTree>
    <p:extLst>
      <p:ext uri="{BB962C8B-B14F-4D97-AF65-F5344CB8AC3E}">
        <p14:creationId xmlns:p14="http://schemas.microsoft.com/office/powerpoint/2010/main" val="32277811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707F8F-3A9D-4A1D-96FA-B24CCC21487F}"/>
              </a:ext>
            </a:extLst>
          </p:cNvPr>
          <p:cNvSpPr>
            <a:spLocks noGrp="1"/>
          </p:cNvSpPr>
          <p:nvPr>
            <p:ph type="title"/>
          </p:nvPr>
        </p:nvSpPr>
        <p:spPr>
          <a:solidFill>
            <a:schemeClr val="bg2"/>
          </a:solidFill>
          <a:ln>
            <a:solidFill>
              <a:schemeClr val="tx1"/>
            </a:solidFill>
          </a:ln>
        </p:spPr>
        <p:txBody>
          <a:bodyPr/>
          <a:lstStyle/>
          <a:p>
            <a:r>
              <a:rPr lang="en-US" dirty="0"/>
              <a:t>New Jersey Map</a:t>
            </a:r>
            <a:endParaRPr lang="pl-PL" dirty="0"/>
          </a:p>
        </p:txBody>
      </p:sp>
      <p:pic>
        <p:nvPicPr>
          <p:cNvPr id="4" name="Content Placeholder 3">
            <a:extLst>
              <a:ext uri="{FF2B5EF4-FFF2-40B4-BE49-F238E27FC236}">
                <a16:creationId xmlns:a16="http://schemas.microsoft.com/office/drawing/2014/main" id="{D99E424F-E2C5-4595-B515-8BC294E3E845}"/>
              </a:ext>
            </a:extLst>
          </p:cNvPr>
          <p:cNvPicPr>
            <a:picLocks noGrp="1" noChangeAspect="1"/>
          </p:cNvPicPr>
          <p:nvPr>
            <p:ph idx="1"/>
          </p:nvPr>
        </p:nvPicPr>
        <p:blipFill>
          <a:blip r:embed="rId2"/>
          <a:stretch>
            <a:fillRect/>
          </a:stretch>
        </p:blipFill>
        <p:spPr>
          <a:xfrm>
            <a:off x="1343543" y="1825625"/>
            <a:ext cx="9504913" cy="4351338"/>
          </a:xfrm>
          <a:prstGeom prst="rect">
            <a:avLst/>
          </a:prstGeom>
        </p:spPr>
      </p:pic>
    </p:spTree>
    <p:extLst>
      <p:ext uri="{BB962C8B-B14F-4D97-AF65-F5344CB8AC3E}">
        <p14:creationId xmlns:p14="http://schemas.microsoft.com/office/powerpoint/2010/main" val="10117234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7FB30F-87D4-4C3B-A2C0-7331E8968E61}"/>
              </a:ext>
            </a:extLst>
          </p:cNvPr>
          <p:cNvSpPr>
            <a:spLocks noGrp="1"/>
          </p:cNvSpPr>
          <p:nvPr>
            <p:ph type="title"/>
          </p:nvPr>
        </p:nvSpPr>
        <p:spPr>
          <a:solidFill>
            <a:schemeClr val="bg2"/>
          </a:solidFill>
          <a:ln>
            <a:solidFill>
              <a:schemeClr val="tx1"/>
            </a:solidFill>
          </a:ln>
        </p:spPr>
        <p:txBody>
          <a:bodyPr/>
          <a:lstStyle/>
          <a:p>
            <a:r>
              <a:rPr lang="en-US" dirty="0"/>
              <a:t>Essex County Map</a:t>
            </a:r>
            <a:endParaRPr lang="pl-PL" dirty="0"/>
          </a:p>
        </p:txBody>
      </p:sp>
      <p:pic>
        <p:nvPicPr>
          <p:cNvPr id="4" name="Content Placeholder 3">
            <a:extLst>
              <a:ext uri="{FF2B5EF4-FFF2-40B4-BE49-F238E27FC236}">
                <a16:creationId xmlns:a16="http://schemas.microsoft.com/office/drawing/2014/main" id="{042E98CD-79CD-4938-BD80-B9D92DC71BAC}"/>
              </a:ext>
            </a:extLst>
          </p:cNvPr>
          <p:cNvPicPr>
            <a:picLocks noGrp="1" noChangeAspect="1"/>
          </p:cNvPicPr>
          <p:nvPr>
            <p:ph idx="1"/>
          </p:nvPr>
        </p:nvPicPr>
        <p:blipFill>
          <a:blip r:embed="rId2"/>
          <a:stretch>
            <a:fillRect/>
          </a:stretch>
        </p:blipFill>
        <p:spPr>
          <a:xfrm>
            <a:off x="2412472" y="1825625"/>
            <a:ext cx="7367056" cy="4351338"/>
          </a:xfrm>
          <a:prstGeom prst="rect">
            <a:avLst/>
          </a:prstGeom>
        </p:spPr>
      </p:pic>
    </p:spTree>
    <p:extLst>
      <p:ext uri="{BB962C8B-B14F-4D97-AF65-F5344CB8AC3E}">
        <p14:creationId xmlns:p14="http://schemas.microsoft.com/office/powerpoint/2010/main" val="41736721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32308-21CC-42D3-9DE2-2C217D6146E6}"/>
              </a:ext>
            </a:extLst>
          </p:cNvPr>
          <p:cNvSpPr>
            <a:spLocks noGrp="1"/>
          </p:cNvSpPr>
          <p:nvPr>
            <p:ph type="title"/>
          </p:nvPr>
        </p:nvSpPr>
        <p:spPr>
          <a:solidFill>
            <a:schemeClr val="bg2"/>
          </a:solidFill>
          <a:ln>
            <a:solidFill>
              <a:schemeClr val="tx1"/>
            </a:solidFill>
          </a:ln>
        </p:spPr>
        <p:txBody>
          <a:bodyPr/>
          <a:lstStyle/>
          <a:p>
            <a:r>
              <a:rPr lang="en-US" dirty="0"/>
              <a:t>Results</a:t>
            </a:r>
            <a:endParaRPr lang="pl-PL" dirty="0"/>
          </a:p>
        </p:txBody>
      </p:sp>
      <p:sp>
        <p:nvSpPr>
          <p:cNvPr id="3" name="Content Placeholder 2">
            <a:extLst>
              <a:ext uri="{FF2B5EF4-FFF2-40B4-BE49-F238E27FC236}">
                <a16:creationId xmlns:a16="http://schemas.microsoft.com/office/drawing/2014/main" id="{F54310C7-C5BB-4AF7-A6EB-9C053D5ACDC0}"/>
              </a:ext>
            </a:extLst>
          </p:cNvPr>
          <p:cNvSpPr>
            <a:spLocks noGrp="1"/>
          </p:cNvSpPr>
          <p:nvPr>
            <p:ph idx="1"/>
          </p:nvPr>
        </p:nvSpPr>
        <p:spPr>
          <a:ln>
            <a:solidFill>
              <a:schemeClr val="accent1"/>
            </a:solidFill>
          </a:ln>
        </p:spPr>
        <p:txBody>
          <a:bodyPr>
            <a:normAutofit lnSpcReduction="10000"/>
          </a:bodyPr>
          <a:lstStyle/>
          <a:p>
            <a:r>
              <a:rPr lang="en-US" dirty="0"/>
              <a:t>Based on the amenities available in each area, the city-county combinations are divided into 5 clusters. </a:t>
            </a:r>
            <a:endParaRPr lang="pl-PL" dirty="0"/>
          </a:p>
          <a:p>
            <a:r>
              <a:rPr lang="en-US" dirty="0"/>
              <a:t>Each cluster has a unique amenity.</a:t>
            </a:r>
            <a:endParaRPr lang="pl-PL" dirty="0"/>
          </a:p>
          <a:p>
            <a:r>
              <a:rPr lang="en-US" dirty="0"/>
              <a:t>For example Cluster 1 is the grouping of most happening places consisting of restaurants, malls, banks &amp; entertainment centers</a:t>
            </a:r>
            <a:endParaRPr lang="pl-PL" dirty="0"/>
          </a:p>
          <a:p>
            <a:r>
              <a:rPr lang="en-US" dirty="0"/>
              <a:t>Cluster 2 is the group which contains a natural setting of a lake and some food joints</a:t>
            </a:r>
            <a:endParaRPr lang="pl-PL" dirty="0"/>
          </a:p>
          <a:p>
            <a:r>
              <a:rPr lang="en-US" dirty="0"/>
              <a:t>Cluster 3 &amp; 5 is mostly about food joints and super markets</a:t>
            </a:r>
            <a:endParaRPr lang="pl-PL" dirty="0"/>
          </a:p>
          <a:p>
            <a:r>
              <a:rPr lang="en-US" dirty="0"/>
              <a:t>Cluster 4 is the group which has a historic site, food joints and convenience store</a:t>
            </a:r>
            <a:endParaRPr lang="pl-PL" dirty="0"/>
          </a:p>
          <a:p>
            <a:endParaRPr lang="pl-PL" dirty="0"/>
          </a:p>
        </p:txBody>
      </p:sp>
    </p:spTree>
    <p:extLst>
      <p:ext uri="{BB962C8B-B14F-4D97-AF65-F5344CB8AC3E}">
        <p14:creationId xmlns:p14="http://schemas.microsoft.com/office/powerpoint/2010/main" val="27061960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8BDBA-2F90-49E0-9179-D0A66506D333}"/>
              </a:ext>
            </a:extLst>
          </p:cNvPr>
          <p:cNvSpPr>
            <a:spLocks noGrp="1"/>
          </p:cNvSpPr>
          <p:nvPr>
            <p:ph type="title"/>
          </p:nvPr>
        </p:nvSpPr>
        <p:spPr>
          <a:solidFill>
            <a:schemeClr val="bg2"/>
          </a:solidFill>
          <a:ln>
            <a:solidFill>
              <a:schemeClr val="tx1"/>
            </a:solidFill>
          </a:ln>
        </p:spPr>
        <p:txBody>
          <a:bodyPr/>
          <a:lstStyle/>
          <a:p>
            <a:r>
              <a:rPr lang="en-US" dirty="0"/>
              <a:t>Division of </a:t>
            </a:r>
            <a:r>
              <a:rPr lang="en-US" dirty="0" err="1"/>
              <a:t>Neighbourhood</a:t>
            </a:r>
            <a:r>
              <a:rPr lang="en-US" dirty="0"/>
              <a:t> - 5 Clusters</a:t>
            </a:r>
            <a:endParaRPr lang="pl-PL" dirty="0"/>
          </a:p>
        </p:txBody>
      </p:sp>
      <p:pic>
        <p:nvPicPr>
          <p:cNvPr id="4" name="Content Placeholder 3">
            <a:extLst>
              <a:ext uri="{FF2B5EF4-FFF2-40B4-BE49-F238E27FC236}">
                <a16:creationId xmlns:a16="http://schemas.microsoft.com/office/drawing/2014/main" id="{AB8BA433-3A32-4F6F-A89A-58BBEDAB9BAB}"/>
              </a:ext>
            </a:extLst>
          </p:cNvPr>
          <p:cNvPicPr>
            <a:picLocks noGrp="1" noChangeAspect="1"/>
          </p:cNvPicPr>
          <p:nvPr>
            <p:ph idx="1"/>
          </p:nvPr>
        </p:nvPicPr>
        <p:blipFill>
          <a:blip r:embed="rId2"/>
          <a:stretch>
            <a:fillRect/>
          </a:stretch>
        </p:blipFill>
        <p:spPr>
          <a:xfrm>
            <a:off x="1417985" y="1825625"/>
            <a:ext cx="9356030" cy="4351338"/>
          </a:xfrm>
          <a:prstGeom prst="rect">
            <a:avLst/>
          </a:prstGeom>
        </p:spPr>
      </p:pic>
    </p:spTree>
    <p:extLst>
      <p:ext uri="{BB962C8B-B14F-4D97-AF65-F5344CB8AC3E}">
        <p14:creationId xmlns:p14="http://schemas.microsoft.com/office/powerpoint/2010/main" val="116979736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A7E83A-534B-4F9D-A44D-B53201A21809}"/>
              </a:ext>
            </a:extLst>
          </p:cNvPr>
          <p:cNvSpPr>
            <a:spLocks noGrp="1"/>
          </p:cNvSpPr>
          <p:nvPr>
            <p:ph type="title"/>
          </p:nvPr>
        </p:nvSpPr>
        <p:spPr>
          <a:solidFill>
            <a:schemeClr val="bg2"/>
          </a:solidFill>
          <a:ln>
            <a:solidFill>
              <a:schemeClr val="tx1"/>
            </a:solidFill>
          </a:ln>
        </p:spPr>
        <p:txBody>
          <a:bodyPr/>
          <a:lstStyle/>
          <a:p>
            <a:r>
              <a:rPr lang="en-US" dirty="0"/>
              <a:t>Cluster 1</a:t>
            </a:r>
            <a:endParaRPr lang="pl-PL" dirty="0"/>
          </a:p>
        </p:txBody>
      </p:sp>
      <p:pic>
        <p:nvPicPr>
          <p:cNvPr id="4" name="Content Placeholder 3">
            <a:extLst>
              <a:ext uri="{FF2B5EF4-FFF2-40B4-BE49-F238E27FC236}">
                <a16:creationId xmlns:a16="http://schemas.microsoft.com/office/drawing/2014/main" id="{3F52311A-38A7-4BAE-B030-8B5DA365AB08}"/>
              </a:ext>
            </a:extLst>
          </p:cNvPr>
          <p:cNvPicPr>
            <a:picLocks noGrp="1" noChangeAspect="1"/>
          </p:cNvPicPr>
          <p:nvPr>
            <p:ph idx="1"/>
          </p:nvPr>
        </p:nvPicPr>
        <p:blipFill>
          <a:blip r:embed="rId2"/>
          <a:stretch>
            <a:fillRect/>
          </a:stretch>
        </p:blipFill>
        <p:spPr>
          <a:xfrm>
            <a:off x="838200" y="1927747"/>
            <a:ext cx="10515600" cy="4147094"/>
          </a:xfrm>
          <a:prstGeom prst="rect">
            <a:avLst/>
          </a:prstGeom>
        </p:spPr>
      </p:pic>
    </p:spTree>
    <p:extLst>
      <p:ext uri="{BB962C8B-B14F-4D97-AF65-F5344CB8AC3E}">
        <p14:creationId xmlns:p14="http://schemas.microsoft.com/office/powerpoint/2010/main" val="14236770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TotalTime>
  <Words>835</Words>
  <Application>Microsoft Office PowerPoint</Application>
  <PresentationFormat>Widescreen</PresentationFormat>
  <Paragraphs>77</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Project Battle of Neighborhoods</vt:lpstr>
      <vt:lpstr>Problem Statement: To create an easy way for relocation specialists to find a location to suit the client’s requirements </vt:lpstr>
      <vt:lpstr>Data Requirements</vt:lpstr>
      <vt:lpstr>Methodology</vt:lpstr>
      <vt:lpstr>New Jersey Map</vt:lpstr>
      <vt:lpstr>Essex County Map</vt:lpstr>
      <vt:lpstr>Results</vt:lpstr>
      <vt:lpstr>Division of Neighbourhood - 5 Clusters</vt:lpstr>
      <vt:lpstr>Cluster 1</vt:lpstr>
      <vt:lpstr>Clusters 2,3,4 &amp; 5</vt:lpstr>
      <vt:lpstr>Discussion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Battle of Neighbourhoods</dc:title>
  <dc:creator>Madhavi Tiruvakadu</dc:creator>
  <cp:lastModifiedBy>Madhavi Tiruvakadu</cp:lastModifiedBy>
  <cp:revision>7</cp:revision>
  <dcterms:created xsi:type="dcterms:W3CDTF">2018-09-25T22:35:34Z</dcterms:created>
  <dcterms:modified xsi:type="dcterms:W3CDTF">2018-09-26T07:12:39Z</dcterms:modified>
</cp:coreProperties>
</file>

<file path=docProps/thumbnail.jpeg>
</file>